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3" r:id="rId5"/>
    <p:sldId id="259" r:id="rId6"/>
    <p:sldId id="274" r:id="rId7"/>
    <p:sldId id="260" r:id="rId8"/>
    <p:sldId id="275" r:id="rId9"/>
    <p:sldId id="264" r:id="rId10"/>
    <p:sldId id="269" r:id="rId11"/>
    <p:sldId id="270" r:id="rId12"/>
    <p:sldId id="261" r:id="rId13"/>
    <p:sldId id="285" r:id="rId14"/>
    <p:sldId id="277" r:id="rId15"/>
    <p:sldId id="263" r:id="rId16"/>
    <p:sldId id="278" r:id="rId17"/>
    <p:sldId id="283" r:id="rId18"/>
    <p:sldId id="265" r:id="rId19"/>
    <p:sldId id="271" r:id="rId20"/>
    <p:sldId id="272" r:id="rId21"/>
    <p:sldId id="268" r:id="rId22"/>
    <p:sldId id="279" r:id="rId23"/>
    <p:sldId id="280" r:id="rId24"/>
    <p:sldId id="281" r:id="rId25"/>
    <p:sldId id="266" r:id="rId26"/>
    <p:sldId id="267" r:id="rId27"/>
    <p:sldId id="282" r:id="rId28"/>
    <p:sldId id="284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242" autoAdjust="0"/>
  </p:normalViewPr>
  <p:slideViewPr>
    <p:cSldViewPr snapToGrid="0">
      <p:cViewPr varScale="1">
        <p:scale>
          <a:sx n="83" d="100"/>
          <a:sy n="83" d="100"/>
        </p:scale>
        <p:origin x="16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C0232-2387-4082-A2FD-EF90D26ACD92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4FAB7-2B0A-43DD-810E-901CB093C3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61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Hello and welcome to my Article review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042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12438"/>
                </a:solidFill>
                <a:effectLst/>
                <a:latin typeface="Quicksand"/>
              </a:rPr>
              <a:t>Post-event imagery was obtained on cloud-free days directly after the hurricane impact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367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766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The model classified buildings as undamaged, minor damage, major damage or destroyed.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“The previous model could only distinguish between damaged and undamaged and was less accurate“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582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The researchers tested their new model on data from Hurricane Michael in 2018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The overall damage assessment was 86.3% accuracy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55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770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The research study area included Bay County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Calhoun,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Gulf,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Washington,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Leon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Holmes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And Panama City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With is the major metropolitan area included in the study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957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12438"/>
                </a:solidFill>
                <a:effectLst/>
                <a:latin typeface="Quicksand"/>
              </a:rPr>
              <a:t>Within the dataset the study area </a:t>
            </a:r>
            <a:r>
              <a:rPr lang="de-DE" b="0" i="0" dirty="0" err="1">
                <a:solidFill>
                  <a:srgbClr val="212438"/>
                </a:solidFill>
                <a:effectLst/>
                <a:latin typeface="Quicksand"/>
              </a:rPr>
              <a:t>included</a:t>
            </a:r>
            <a:r>
              <a:rPr lang="de-DE" b="0" i="0" dirty="0">
                <a:solidFill>
                  <a:srgbClr val="212438"/>
                </a:solidFill>
                <a:effectLst/>
                <a:latin typeface="Quicksand"/>
              </a:rPr>
              <a:t> </a:t>
            </a:r>
            <a:r>
              <a:rPr lang="en-US" b="0" i="0" dirty="0">
                <a:solidFill>
                  <a:srgbClr val="212438"/>
                </a:solidFill>
                <a:effectLst/>
                <a:latin typeface="Quicksand"/>
              </a:rPr>
              <a:t>over 22.000 buildings</a:t>
            </a: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143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The model provides key information for emergency responders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CNN classify the amount of damage after the storm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uses remote sensing from satellites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037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previous model could only distinguish between damaged and undamaged and was less accurate</a:t>
            </a: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288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531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Today I m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speaking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about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artical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from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Jeff </a:t>
            </a:r>
            <a:r>
              <a:rPr lang="en-US" sz="1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Grabmeier</a:t>
            </a: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from the Ohio State University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on techexplore.com</a:t>
            </a: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headline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reads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</a:t>
            </a:r>
            <a:b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New machine learning model </a:t>
            </a:r>
            <a:br>
              <a:rPr lang="en-US" b="1" i="0" dirty="0">
                <a:solidFill>
                  <a:schemeClr val="bg1"/>
                </a:solidFill>
                <a:effectLst/>
                <a:latin typeface="Quicksand"/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can provide more accurate assessments of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hurricane damage for responders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27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786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Article review: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New machine learning model </a:t>
            </a:r>
            <a:br>
              <a:rPr lang="en-US" b="1" i="0" dirty="0">
                <a:solidFill>
                  <a:schemeClr val="bg1"/>
                </a:solidFill>
                <a:effectLst/>
                <a:latin typeface="Quicksand"/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can provide more accurate assessments of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hurricane damage for responders</a:t>
            </a:r>
          </a:p>
          <a:p>
            <a:endParaRPr lang="en-US" b="1" i="0" dirty="0">
              <a:solidFill>
                <a:schemeClr val="bg1"/>
              </a:solidFill>
              <a:effectLst/>
              <a:latin typeface="Quicksan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Article by Jeff </a:t>
            </a:r>
            <a:r>
              <a:rPr lang="en-US" sz="1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Grabmeier</a:t>
            </a: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from the Ohio State University on techxplore.com</a:t>
            </a: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390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12438"/>
                </a:solidFill>
                <a:effectLst/>
                <a:latin typeface="Quicksand"/>
              </a:rPr>
              <a:t>The National Oceanic and Atmospheric Administration estimated the total damage to the U.S. economy from Hurricane Michael to equal $25 billion. Of that amount, $18.4 billion worth of damage occurred in Florida.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452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What is the article about?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headline already reveals a lot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We speaking about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sym typeface="Wingdings" panose="05000000000000000000" pitchFamily="2" charset="2"/>
              </a:rPr>
              <a:t>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32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- </a:t>
            </a: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 deep learning model can accurately classify how much damaged buildings sustained</a:t>
            </a: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algn="l"/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- </a:t>
            </a:r>
            <a:r>
              <a:rPr lang="de-DE" sz="1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it</a:t>
            </a: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help direct emergency management and first responders to where they should check first</a:t>
            </a: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algn="l"/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833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- </a:t>
            </a: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 deep learning model can accurately classify how much damaged buildings sustained</a:t>
            </a: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algn="l"/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- </a:t>
            </a:r>
            <a:r>
              <a:rPr lang="de-DE" sz="1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it</a:t>
            </a: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help direct emergency management and first responders to where they should check first</a:t>
            </a: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algn="l"/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555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79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dirty="0"/>
              <a:t>“</a:t>
            </a:r>
            <a:r>
              <a:rPr lang="en-US" dirty="0"/>
              <a:t>The model uses </a:t>
            </a:r>
          </a:p>
          <a:p>
            <a:pPr algn="l"/>
            <a:r>
              <a:rPr lang="en-US" dirty="0"/>
              <a:t>remote sensing </a:t>
            </a:r>
          </a:p>
          <a:p>
            <a:pPr algn="l"/>
            <a:r>
              <a:rPr lang="en-US" dirty="0"/>
              <a:t>from satellites </a:t>
            </a:r>
          </a:p>
          <a:p>
            <a:pPr algn="l"/>
            <a:r>
              <a:rPr lang="en-US" dirty="0"/>
              <a:t>from pre-hurricane images </a:t>
            </a:r>
          </a:p>
          <a:p>
            <a:pPr algn="l"/>
            <a:r>
              <a:rPr lang="en-US" dirty="0"/>
              <a:t>and then compare them with images </a:t>
            </a:r>
          </a:p>
          <a:p>
            <a:pPr algn="l"/>
            <a:r>
              <a:rPr lang="en-US" dirty="0"/>
              <a:t>taken after the storm.”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901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The </a:t>
            </a:r>
            <a:r>
              <a:rPr lang="de-DE" sz="1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model</a:t>
            </a: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used</a:t>
            </a: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a </a:t>
            </a: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convolutional neural network or CNN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sz="1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the</a:t>
            </a: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model</a:t>
            </a: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first generate building footprints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from the pre-hurricane satellite imagery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and then classify the amount of damage after the storm</a:t>
            </a:r>
            <a:r>
              <a:rPr lang="de-DE" sz="1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07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4FAB7-2B0A-43DD-810E-901CB093C35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99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6EA76-A35F-906F-3B50-D21DDBC46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0151C82-20B7-0156-2775-148E0C884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F1777C-23B4-548E-C4AB-E8E6BB3E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2F5B8F-8512-912D-DB74-4D84F2469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BB1FF3-2084-78D7-EDA6-76959BF9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87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5C10DA-A8EE-53E0-F39F-4AD1DC6D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BAE78D-86C4-687C-7619-97B450377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E33A0B-A05D-F1F5-3B4E-EDB25BE1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8B06C9-509D-2EF7-D8A0-078FD8C94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78021-84DB-37C4-C178-98F78B12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8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DD7B24C-4998-1499-88BD-E6CBB3B8D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C24C9E-9135-768D-AFF5-6B75D4B6C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1F1394-FA42-CD58-5945-DF6EBA5B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0AFCA3-2106-C110-5355-E183781A8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249052-7F7C-4705-7638-459C95A6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666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159A9-EBD8-3FCE-6A0D-A41F8C81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7D5D58-B83E-E730-026B-5EB74CE65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D30C59-7D4D-12DC-A1D6-EB5EEA86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185F56-7ABC-4FC4-E899-F4622ED7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B45C7E-B90E-6514-7955-A3CD396B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41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D31DA-6781-52B3-23B6-72BB875F3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F986D5-67F4-0524-1A44-96C964E0A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A823AD-750A-2647-4CA1-6888AA03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D1A40-42C4-2384-AC67-8D768E8B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D82E60-57F8-9B15-44AB-118EF30A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78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E137A-0492-5CB9-E2F7-0C360773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3D165-6359-3D6B-38B3-3717AA73F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7F206C-CF63-4131-C4C8-7628D4C95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649EFA-9165-FB2F-4873-6D4BD0F9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30CD98-5B04-68D5-F02D-845822BD4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A82AC9-D584-2B28-AD52-50C2A660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482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B2891-2CE9-9952-E6A1-053D3AC2A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5D6597-9948-D3D5-3CAF-62D24717C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07744AE-95CF-A35F-2332-74802B95A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ED8A95-36B0-B081-BD54-ABF1388361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48C783-C7F1-3BC0-4176-C2A1EDD10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9E35623-7509-BFAC-F755-699467B0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A4C792B-8349-1909-08EC-90713B02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F8F18B9-CB0A-D7C5-986E-D67037C1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717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6BF94-AAE4-7588-1E83-FE2A6551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EEFBC4-7BE8-78B6-1AE8-024F6B76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05FB49-F9D2-893D-15E3-AD83F4AB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9FF075-25B1-2CA1-96CE-0954F2751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62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07A772-3C58-C34D-C4D7-3D49D2D9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002263-BCB3-C79B-94AA-B1BC205B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1D2C78-821A-20C0-2DA4-9F3A47395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4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377E0-D8AB-9141-A73C-F498E306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E8AE4E-370B-5FD2-1CE6-0EAFF5101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1A289F8-5B56-1138-4CEA-8820638E0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4624C8-FC32-0DE6-C20A-AD2613E3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38C7FE-1538-C463-6A85-E22B5D28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6DD6EB-1D40-148E-5EA0-92A895EA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0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DB2EAF-2475-2210-4699-28DE24E1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C14F693-B2A3-8045-C708-F1FF8ECA7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AE029F-EA37-8C55-8C46-87D5B6D5BA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2FC38D-1729-F0D5-FCFA-92B4B79B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845C60-D376-B7C7-467F-1BEC8AD3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832F17-C109-8561-1D78-C65D8186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27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59B13D-6989-94F3-0566-45BAD9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D894A9-4616-77FB-B432-6384DB47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AA739D-AE1D-0979-4E83-02FD4A69A3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78F8C-8A9E-4F22-B8C3-D23645FF83ED}" type="datetimeFigureOut">
              <a:rPr lang="de-DE" smtClean="0"/>
              <a:t>18.04.2023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62C61B-F4E5-CAA3-1E9A-D3008A86F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0E1577-7F99-B556-3D47-6F5483250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AF2C0-BF3E-4436-9173-811A6B7115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51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4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6.jpe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jpe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E9D27C-529B-2CC6-2124-640EEEDE3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391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convolutional neural network (CNN)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7E32C5-5C8E-A6C4-6E9B-33E284186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84" y="1400694"/>
            <a:ext cx="8155431" cy="377617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BC3317D-5FFA-03E4-757C-55014A349B94}"/>
              </a:ext>
            </a:extLst>
          </p:cNvPr>
          <p:cNvSpPr txBox="1"/>
          <p:nvPr/>
        </p:nvSpPr>
        <p:spPr>
          <a:xfrm>
            <a:off x="1047749" y="4577647"/>
            <a:ext cx="3252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pre-hurricane satellite imagery 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288C14E-2568-37D6-6882-DBD48DC3697F}"/>
              </a:ext>
            </a:extLst>
          </p:cNvPr>
          <p:cNvSpPr txBox="1"/>
          <p:nvPr/>
        </p:nvSpPr>
        <p:spPr>
          <a:xfrm>
            <a:off x="3852863" y="5241279"/>
            <a:ext cx="3586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Building footprint (</a:t>
            </a:r>
            <a:r>
              <a:rPr lang="en-US" sz="18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befor</a:t>
            </a:r>
            <a:r>
              <a:rPr lang="en-US" sz="1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5F37C7-3D15-6AF4-7AFD-67663B8BA59A}"/>
              </a:ext>
            </a:extLst>
          </p:cNvPr>
          <p:cNvSpPr txBox="1"/>
          <p:nvPr/>
        </p:nvSpPr>
        <p:spPr>
          <a:xfrm>
            <a:off x="7891466" y="4577647"/>
            <a:ext cx="281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classify the buildings as undamaged </a:t>
            </a:r>
            <a:endParaRPr lang="de-DE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260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convolutional neural network (CNN)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7E32C5-5C8E-A6C4-6E9B-33E284186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84" y="1400694"/>
            <a:ext cx="8155431" cy="377617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BC3317D-5FFA-03E4-757C-55014A349B94}"/>
              </a:ext>
            </a:extLst>
          </p:cNvPr>
          <p:cNvSpPr txBox="1"/>
          <p:nvPr/>
        </p:nvSpPr>
        <p:spPr>
          <a:xfrm>
            <a:off x="1047749" y="4577647"/>
            <a:ext cx="3252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pre-hurricane satellite imagery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post-hurricane satellite imagery 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288C14E-2568-37D6-6882-DBD48DC3697F}"/>
              </a:ext>
            </a:extLst>
          </p:cNvPr>
          <p:cNvSpPr txBox="1"/>
          <p:nvPr/>
        </p:nvSpPr>
        <p:spPr>
          <a:xfrm>
            <a:off x="3540129" y="5272640"/>
            <a:ext cx="4351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Compare pre- and post-</a:t>
            </a:r>
            <a:r>
              <a:rPr lang="en-US" sz="1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Building footprint 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5F37C7-3D15-6AF4-7AFD-67663B8BA59A}"/>
              </a:ext>
            </a:extLst>
          </p:cNvPr>
          <p:cNvSpPr txBox="1"/>
          <p:nvPr/>
        </p:nvSpPr>
        <p:spPr>
          <a:xfrm>
            <a:off x="7891466" y="4577647"/>
            <a:ext cx="281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classify the amount of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damage after the storm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507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classification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of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damage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029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classification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of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damage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2ED9EF5-310B-23DA-8478-4196AC244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042" y="1782214"/>
            <a:ext cx="5784978" cy="37537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78E7BFB-26F3-DC29-C5CA-F4E988A8D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870" y="1782214"/>
            <a:ext cx="5751984" cy="375377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20FAFA-48B0-3E62-3578-FF2058D0EB0B}"/>
              </a:ext>
            </a:extLst>
          </p:cNvPr>
          <p:cNvSpPr txBox="1"/>
          <p:nvPr/>
        </p:nvSpPr>
        <p:spPr>
          <a:xfrm>
            <a:off x="164870" y="5677585"/>
            <a:ext cx="11855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(CNN) : undamaged, minor damage, major damage or destroyed.”</a:t>
            </a: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old model (SVM): damaged and undamaged </a:t>
            </a:r>
          </a:p>
        </p:txBody>
      </p:sp>
    </p:spTree>
    <p:extLst>
      <p:ext uri="{BB962C8B-B14F-4D97-AF65-F5344CB8AC3E}">
        <p14:creationId xmlns:p14="http://schemas.microsoft.com/office/powerpoint/2010/main" val="2752417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overall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damage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assessment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pic>
        <p:nvPicPr>
          <p:cNvPr id="5" name="Grafik 4" descr="Ein Bild, das Pfeil enthält.&#10;&#10;Automatisch generierte Beschreibung">
            <a:extLst>
              <a:ext uri="{FF2B5EF4-FFF2-40B4-BE49-F238E27FC236}">
                <a16:creationId xmlns:a16="http://schemas.microsoft.com/office/drawing/2014/main" id="{141AFFB8-B32E-BEC8-1077-C236E7C6B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0" y="85346"/>
            <a:ext cx="10028535" cy="668569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E067A5-A680-637A-D7C3-8AD0F8DB6F70}"/>
              </a:ext>
            </a:extLst>
          </p:cNvPr>
          <p:cNvSpPr txBox="1"/>
          <p:nvPr/>
        </p:nvSpPr>
        <p:spPr>
          <a:xfrm>
            <a:off x="8359930" y="5259478"/>
            <a:ext cx="618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86.3% accuracy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88515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research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study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area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0992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research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study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area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E9D27C-529B-2CC6-2124-640EEEDE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704" y="1446416"/>
            <a:ext cx="10116589" cy="5112326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Panama</a:t>
            </a:r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City</a:t>
            </a:r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Bay County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Calhoun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Gulf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Washington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Leon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Holmes</a:t>
            </a:r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960ABE-8971-A2D6-A958-3076C11036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1"/>
          <a:stretch/>
        </p:blipFill>
        <p:spPr>
          <a:xfrm>
            <a:off x="6844651" y="658020"/>
            <a:ext cx="5263481" cy="4990305"/>
          </a:xfrm>
          <a:prstGeom prst="rect">
            <a:avLst/>
          </a:prstGeom>
        </p:spPr>
      </p:pic>
      <p:pic>
        <p:nvPicPr>
          <p:cNvPr id="38" name="Grafik 3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D5CA0A6-6F75-43A9-4EF1-A53FEE886F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5" t="1759" r="52118" b="75273"/>
          <a:stretch/>
        </p:blipFill>
        <p:spPr>
          <a:xfrm>
            <a:off x="4704347" y="1720516"/>
            <a:ext cx="4683643" cy="4012255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EA3157CE-4FC6-8467-65FA-CA4E6E7A32DB}"/>
              </a:ext>
            </a:extLst>
          </p:cNvPr>
          <p:cNvSpPr/>
          <p:nvPr/>
        </p:nvSpPr>
        <p:spPr>
          <a:xfrm>
            <a:off x="7928811" y="782053"/>
            <a:ext cx="1459179" cy="1049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7A1E731-7270-2878-173C-57C7FDC4061A}"/>
              </a:ext>
            </a:extLst>
          </p:cNvPr>
          <p:cNvSpPr/>
          <p:nvPr/>
        </p:nvSpPr>
        <p:spPr>
          <a:xfrm>
            <a:off x="4829508" y="3257946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3E00B0C9-1F08-AC7E-8CCB-A682C1869EEE}"/>
              </a:ext>
            </a:extLst>
          </p:cNvPr>
          <p:cNvSpPr/>
          <p:nvPr/>
        </p:nvSpPr>
        <p:spPr>
          <a:xfrm>
            <a:off x="5503277" y="4002579"/>
            <a:ext cx="372979" cy="3368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B1B0100A-3B51-DDCA-BEE4-BDD8BE54C6F7}"/>
              </a:ext>
            </a:extLst>
          </p:cNvPr>
          <p:cNvSpPr/>
          <p:nvPr/>
        </p:nvSpPr>
        <p:spPr>
          <a:xfrm>
            <a:off x="5867212" y="4002579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233D33-F829-2CB4-7267-C15C01D9220E}"/>
              </a:ext>
            </a:extLst>
          </p:cNvPr>
          <p:cNvSpPr/>
          <p:nvPr/>
        </p:nvSpPr>
        <p:spPr>
          <a:xfrm>
            <a:off x="7928811" y="2587689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FA481926-FB72-C380-8B63-B452B9F8273F}"/>
              </a:ext>
            </a:extLst>
          </p:cNvPr>
          <p:cNvSpPr/>
          <p:nvPr/>
        </p:nvSpPr>
        <p:spPr>
          <a:xfrm>
            <a:off x="4613548" y="1556250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14142BA-7B98-AFB7-0BD1-AED25D8DE3E8}"/>
              </a:ext>
            </a:extLst>
          </p:cNvPr>
          <p:cNvSpPr/>
          <p:nvPr/>
        </p:nvSpPr>
        <p:spPr>
          <a:xfrm>
            <a:off x="4885329" y="2219537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27E1A80D-ED19-66FD-EA8E-B732E3BD9664}"/>
              </a:ext>
            </a:extLst>
          </p:cNvPr>
          <p:cNvSpPr/>
          <p:nvPr/>
        </p:nvSpPr>
        <p:spPr>
          <a:xfrm>
            <a:off x="5980196" y="2769453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64BEE0A7-422F-CD5E-48D1-EFA08FA622F6}"/>
              </a:ext>
            </a:extLst>
          </p:cNvPr>
          <p:cNvSpPr/>
          <p:nvPr/>
        </p:nvSpPr>
        <p:spPr>
          <a:xfrm>
            <a:off x="1017423" y="1806485"/>
            <a:ext cx="372979" cy="3368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27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research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study</a:t>
            </a:r>
            <a:r>
              <a:rPr lang="de-DE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60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area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E9D27C-529B-2CC6-2124-640EEEDE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704" y="1446416"/>
            <a:ext cx="10116589" cy="5112326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Panama</a:t>
            </a:r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City</a:t>
            </a:r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Bay County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Calhoun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Gulf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Washington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Leon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Holmes</a:t>
            </a:r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6960ABE-8971-A2D6-A958-3076C11036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1"/>
          <a:stretch/>
        </p:blipFill>
        <p:spPr>
          <a:xfrm>
            <a:off x="6844651" y="658020"/>
            <a:ext cx="5263481" cy="4990305"/>
          </a:xfrm>
          <a:prstGeom prst="rect">
            <a:avLst/>
          </a:prstGeom>
        </p:spPr>
      </p:pic>
      <p:pic>
        <p:nvPicPr>
          <p:cNvPr id="38" name="Grafik 3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D5CA0A6-6F75-43A9-4EF1-A53FEE886F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5" t="1759" r="52118" b="75273"/>
          <a:stretch/>
        </p:blipFill>
        <p:spPr>
          <a:xfrm>
            <a:off x="4704347" y="1720516"/>
            <a:ext cx="4683643" cy="4012255"/>
          </a:xfrm>
          <a:prstGeom prst="rect">
            <a:avLst/>
          </a:prstGeom>
        </p:spPr>
      </p:pic>
      <p:sp>
        <p:nvSpPr>
          <p:cNvPr id="40" name="Rechteck 39">
            <a:extLst>
              <a:ext uri="{FF2B5EF4-FFF2-40B4-BE49-F238E27FC236}">
                <a16:creationId xmlns:a16="http://schemas.microsoft.com/office/drawing/2014/main" id="{EA3157CE-4FC6-8467-65FA-CA4E6E7A32DB}"/>
              </a:ext>
            </a:extLst>
          </p:cNvPr>
          <p:cNvSpPr/>
          <p:nvPr/>
        </p:nvSpPr>
        <p:spPr>
          <a:xfrm>
            <a:off x="7928811" y="782053"/>
            <a:ext cx="1459179" cy="1049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7A1E731-7270-2878-173C-57C7FDC4061A}"/>
              </a:ext>
            </a:extLst>
          </p:cNvPr>
          <p:cNvSpPr/>
          <p:nvPr/>
        </p:nvSpPr>
        <p:spPr>
          <a:xfrm>
            <a:off x="4829508" y="3257946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3E00B0C9-1F08-AC7E-8CCB-A682C1869EEE}"/>
              </a:ext>
            </a:extLst>
          </p:cNvPr>
          <p:cNvSpPr/>
          <p:nvPr/>
        </p:nvSpPr>
        <p:spPr>
          <a:xfrm>
            <a:off x="5503277" y="4002579"/>
            <a:ext cx="372979" cy="3368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B1B0100A-3B51-DDCA-BEE4-BDD8BE54C6F7}"/>
              </a:ext>
            </a:extLst>
          </p:cNvPr>
          <p:cNvSpPr/>
          <p:nvPr/>
        </p:nvSpPr>
        <p:spPr>
          <a:xfrm>
            <a:off x="5867212" y="4002579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F9233D33-F829-2CB4-7267-C15C01D9220E}"/>
              </a:ext>
            </a:extLst>
          </p:cNvPr>
          <p:cNvSpPr/>
          <p:nvPr/>
        </p:nvSpPr>
        <p:spPr>
          <a:xfrm>
            <a:off x="7928811" y="2587689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FA481926-FB72-C380-8B63-B452B9F8273F}"/>
              </a:ext>
            </a:extLst>
          </p:cNvPr>
          <p:cNvSpPr/>
          <p:nvPr/>
        </p:nvSpPr>
        <p:spPr>
          <a:xfrm>
            <a:off x="4613548" y="1556250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914142BA-7B98-AFB7-0BD1-AED25D8DE3E8}"/>
              </a:ext>
            </a:extLst>
          </p:cNvPr>
          <p:cNvSpPr/>
          <p:nvPr/>
        </p:nvSpPr>
        <p:spPr>
          <a:xfrm>
            <a:off x="4885329" y="2219537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27E1A80D-ED19-66FD-EA8E-B732E3BD9664}"/>
              </a:ext>
            </a:extLst>
          </p:cNvPr>
          <p:cNvSpPr/>
          <p:nvPr/>
        </p:nvSpPr>
        <p:spPr>
          <a:xfrm>
            <a:off x="5980196" y="2769453"/>
            <a:ext cx="1347537" cy="1195063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64BEE0A7-422F-CD5E-48D1-EFA08FA622F6}"/>
              </a:ext>
            </a:extLst>
          </p:cNvPr>
          <p:cNvSpPr/>
          <p:nvPr/>
        </p:nvSpPr>
        <p:spPr>
          <a:xfrm>
            <a:off x="1017423" y="1806485"/>
            <a:ext cx="372979" cy="3368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75D8B22-DDB2-AF20-C57B-8CA5AF7DCCE3}"/>
              </a:ext>
            </a:extLst>
          </p:cNvPr>
          <p:cNvSpPr txBox="1"/>
          <p:nvPr/>
        </p:nvSpPr>
        <p:spPr>
          <a:xfrm>
            <a:off x="7928811" y="6250789"/>
            <a:ext cx="6184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0" i="0">
                <a:solidFill>
                  <a:srgbClr val="212438"/>
                </a:solidFill>
                <a:effectLst/>
                <a:latin typeface="Quicksand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  <a:ea typeface="+mj-ea"/>
                <a:cs typeface="+mj-cs"/>
              </a:rPr>
              <a:t>22.686 buildings</a:t>
            </a:r>
            <a:endParaRPr lang="de-DE" sz="3600" b="1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7" name="Grafik 6" descr="Ein Bild, das Gebäude, Haus, draußen, ansässig enthält.&#10;&#10;Automatisch generierte Beschreibung">
            <a:extLst>
              <a:ext uri="{FF2B5EF4-FFF2-40B4-BE49-F238E27FC236}">
                <a16:creationId xmlns:a16="http://schemas.microsoft.com/office/drawing/2014/main" id="{7D45A466-5424-9093-1272-0F989DC02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84" y="4678643"/>
            <a:ext cx="3075315" cy="16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29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b="1" dirty="0">
                <a:solidFill>
                  <a:schemeClr val="bg1"/>
                </a:solidFill>
                <a:latin typeface="Quicksand"/>
              </a:rPr>
              <a:t>Summary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594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b="1" dirty="0">
                <a:solidFill>
                  <a:schemeClr val="bg1"/>
                </a:solidFill>
                <a:latin typeface="Quicksand"/>
              </a:rPr>
              <a:t>Summary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E9D27C-529B-2CC6-2124-640EEEDE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704" y="1446416"/>
            <a:ext cx="10116589" cy="5112326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Provide key information for emergency responders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CNN classify the amount of damage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uses remote sensing from satellites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409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our Black Screen Is Worthless If You Don't Vote">
            <a:extLst>
              <a:ext uri="{FF2B5EF4-FFF2-40B4-BE49-F238E27FC236}">
                <a16:creationId xmlns:a16="http://schemas.microsoft.com/office/drawing/2014/main" id="{36FED9A9-65FF-1E7D-42B4-8ACD645C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12"/>
            <a:ext cx="12189133" cy="685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74188E1-20BD-DB4B-65A2-ECDC15610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298" y="1245141"/>
            <a:ext cx="8441404" cy="49609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F6F6FBD-A39D-F412-3B64-D652DFC55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568" y="529695"/>
            <a:ext cx="28003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1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b="1" dirty="0">
                <a:solidFill>
                  <a:schemeClr val="bg1"/>
                </a:solidFill>
                <a:latin typeface="Quicksand"/>
              </a:rPr>
              <a:t>Summary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E9D27C-529B-2CC6-2124-640EEEDE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704" y="1446416"/>
            <a:ext cx="10116589" cy="5112326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Provide key information for emergency responders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CNN classify the amount of damage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uses remote sensing from satellites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D8CD268-DB2C-7898-5D95-C84704F86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803" y="4635903"/>
            <a:ext cx="91535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6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E9D27C-529B-2CC6-2124-640EEEDE3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ntertitel 2">
            <a:extLst>
              <a:ext uri="{FF2B5EF4-FFF2-40B4-BE49-F238E27FC236}">
                <a16:creationId xmlns:a16="http://schemas.microsoft.com/office/drawing/2014/main" id="{9B22637A-5150-B888-718D-8E89E5DF6D34}"/>
              </a:ext>
            </a:extLst>
          </p:cNvPr>
          <p:cNvSpPr txBox="1">
            <a:spLocks/>
          </p:cNvSpPr>
          <p:nvPr/>
        </p:nvSpPr>
        <p:spPr>
          <a:xfrm>
            <a:off x="1037704" y="1446416"/>
            <a:ext cx="10116589" cy="5112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8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Thanks</a:t>
            </a:r>
            <a:r>
              <a:rPr lang="de-DE" sz="13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, </a:t>
            </a:r>
            <a:r>
              <a:rPr lang="de-DE" sz="138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any</a:t>
            </a:r>
            <a:r>
              <a:rPr lang="de-DE" sz="13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138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questions</a:t>
            </a:r>
            <a:r>
              <a:rPr lang="de-DE" sz="13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?</a:t>
            </a:r>
            <a:endParaRPr lang="en-US" sz="138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  <p:pic>
        <p:nvPicPr>
          <p:cNvPr id="7" name="Grafik 6" descr="Ein Bild, das Person, Militär, stehend, Militäruniform enthält.&#10;&#10;Automatisch generierte Beschreibung">
            <a:extLst>
              <a:ext uri="{FF2B5EF4-FFF2-40B4-BE49-F238E27FC236}">
                <a16:creationId xmlns:a16="http://schemas.microsoft.com/office/drawing/2014/main" id="{7281003C-434E-5A4E-2A56-F40EC9B7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" y="5549761"/>
            <a:ext cx="2003018" cy="1400314"/>
          </a:xfrm>
          <a:prstGeom prst="rect">
            <a:avLst/>
          </a:prstGeom>
        </p:spPr>
      </p:pic>
      <p:pic>
        <p:nvPicPr>
          <p:cNvPr id="8" name="Grafik 7" descr="Ein Bild, das Satellit, Transport, Solarzelle enthält.&#10;&#10;Automatisch generierte Beschreibung">
            <a:extLst>
              <a:ext uri="{FF2B5EF4-FFF2-40B4-BE49-F238E27FC236}">
                <a16:creationId xmlns:a16="http://schemas.microsoft.com/office/drawing/2014/main" id="{5CC39213-E82C-29E9-DC8A-BED34DBC7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19" y="5735637"/>
            <a:ext cx="1535766" cy="10485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6224003-4A9F-B0E6-565A-50216BDA7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60" y="5349226"/>
            <a:ext cx="3208151" cy="1485457"/>
          </a:xfrm>
          <a:prstGeom prst="rect">
            <a:avLst/>
          </a:prstGeom>
        </p:spPr>
      </p:pic>
      <p:pic>
        <p:nvPicPr>
          <p:cNvPr id="10" name="Grafik 9" descr="Ein Bild, das Pfeil enthält.&#10;&#10;Automatisch generierte Beschreibung">
            <a:extLst>
              <a:ext uri="{FF2B5EF4-FFF2-40B4-BE49-F238E27FC236}">
                <a16:creationId xmlns:a16="http://schemas.microsoft.com/office/drawing/2014/main" id="{3BBA0035-B797-DE00-A46A-4222C9350C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494" y="5186895"/>
            <a:ext cx="2865036" cy="1910024"/>
          </a:xfrm>
          <a:prstGeom prst="rect">
            <a:avLst/>
          </a:prstGeom>
        </p:spPr>
      </p:pic>
      <p:pic>
        <p:nvPicPr>
          <p:cNvPr id="12" name="Grafik 1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35801EB-4BBC-F49B-6F68-496DB1C706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5" t="1759" r="52118" b="75273"/>
          <a:stretch/>
        </p:blipFill>
        <p:spPr>
          <a:xfrm>
            <a:off x="8323298" y="5631904"/>
            <a:ext cx="1466196" cy="12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49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05" y="117733"/>
            <a:ext cx="11368392" cy="1993169"/>
          </a:xfrm>
        </p:spPr>
        <p:txBody>
          <a:bodyPr>
            <a:normAutofit/>
          </a:bodyPr>
          <a:lstStyle/>
          <a:p>
            <a:r>
              <a:rPr lang="de-DE" sz="7300" b="1" dirty="0" err="1">
                <a:solidFill>
                  <a:schemeClr val="bg1"/>
                </a:solidFill>
                <a:latin typeface="Quicksand"/>
              </a:rPr>
              <a:t>food</a:t>
            </a:r>
            <a:r>
              <a:rPr lang="de-DE" sz="7300" b="1" dirty="0">
                <a:solidFill>
                  <a:schemeClr val="bg1"/>
                </a:solidFill>
                <a:latin typeface="Quicksand"/>
              </a:rPr>
              <a:t> </a:t>
            </a:r>
            <a:r>
              <a:rPr lang="de-DE" sz="7300" b="1" dirty="0" err="1">
                <a:solidFill>
                  <a:schemeClr val="bg1"/>
                </a:solidFill>
                <a:latin typeface="Quicksand"/>
              </a:rPr>
              <a:t>for</a:t>
            </a:r>
            <a:r>
              <a:rPr lang="de-DE" sz="7300" b="1" dirty="0">
                <a:solidFill>
                  <a:schemeClr val="bg1"/>
                </a:solidFill>
                <a:latin typeface="Quicksand"/>
              </a:rPr>
              <a:t> </a:t>
            </a:r>
            <a:r>
              <a:rPr lang="de-DE" sz="7300" b="1" dirty="0" err="1">
                <a:solidFill>
                  <a:schemeClr val="bg1"/>
                </a:solidFill>
                <a:latin typeface="Quicksand"/>
              </a:rPr>
              <a:t>thought</a:t>
            </a:r>
            <a:r>
              <a:rPr lang="de-DE" sz="7300" b="1" dirty="0">
                <a:solidFill>
                  <a:schemeClr val="bg1"/>
                </a:solidFill>
                <a:latin typeface="Quicksand"/>
              </a:rPr>
              <a:t>: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7D24A958-30D5-8E74-2042-73D9D2164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939" y="1235413"/>
            <a:ext cx="11371257" cy="187743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think about the advantages and disadvantages </a:t>
            </a:r>
          </a:p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of the free availability </a:t>
            </a:r>
          </a:p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of </a:t>
            </a:r>
            <a:r>
              <a:rPr lang="de-DE" sz="3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worldwide</a:t>
            </a:r>
            <a:r>
              <a:rPr lang="de-DE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daily updated satellite images</a:t>
            </a:r>
            <a:endParaRPr lang="de-DE" sz="3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91755B-BECC-5F5F-D7AC-925A8C489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80" y="3226104"/>
            <a:ext cx="4031680" cy="371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2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05" y="117733"/>
            <a:ext cx="11368392" cy="1993169"/>
          </a:xfrm>
        </p:spPr>
        <p:txBody>
          <a:bodyPr>
            <a:normAutofit/>
          </a:bodyPr>
          <a:lstStyle/>
          <a:p>
            <a:r>
              <a:rPr lang="de-DE" sz="7300" b="1" dirty="0" err="1">
                <a:solidFill>
                  <a:schemeClr val="bg1"/>
                </a:solidFill>
                <a:latin typeface="Quicksand"/>
              </a:rPr>
              <a:t>food</a:t>
            </a:r>
            <a:r>
              <a:rPr lang="de-DE" sz="7300" b="1" dirty="0">
                <a:solidFill>
                  <a:schemeClr val="bg1"/>
                </a:solidFill>
                <a:latin typeface="Quicksand"/>
              </a:rPr>
              <a:t> </a:t>
            </a:r>
            <a:r>
              <a:rPr lang="de-DE" sz="7300" b="1" dirty="0" err="1">
                <a:solidFill>
                  <a:schemeClr val="bg1"/>
                </a:solidFill>
                <a:latin typeface="Quicksand"/>
              </a:rPr>
              <a:t>for</a:t>
            </a:r>
            <a:r>
              <a:rPr lang="de-DE" sz="7300" b="1" dirty="0">
                <a:solidFill>
                  <a:schemeClr val="bg1"/>
                </a:solidFill>
                <a:latin typeface="Quicksand"/>
              </a:rPr>
              <a:t> </a:t>
            </a:r>
            <a:r>
              <a:rPr lang="de-DE" sz="7300" b="1" dirty="0" err="1">
                <a:solidFill>
                  <a:schemeClr val="bg1"/>
                </a:solidFill>
                <a:latin typeface="Quicksand"/>
              </a:rPr>
              <a:t>thought</a:t>
            </a:r>
            <a:r>
              <a:rPr lang="de-DE" sz="7300" b="1" dirty="0">
                <a:solidFill>
                  <a:schemeClr val="bg1"/>
                </a:solidFill>
                <a:latin typeface="Quicksand"/>
              </a:rPr>
              <a:t>: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7D24A958-30D5-8E74-2042-73D9D2164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939" y="1235413"/>
            <a:ext cx="11371257" cy="187743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think about the advantages and disadvantages </a:t>
            </a:r>
          </a:p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of the free availability </a:t>
            </a:r>
          </a:p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of </a:t>
            </a:r>
            <a:r>
              <a:rPr lang="de-DE" sz="3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worldwide</a:t>
            </a:r>
            <a:r>
              <a:rPr lang="de-DE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daily updated satellite images</a:t>
            </a:r>
            <a:endParaRPr lang="de-DE" sz="3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D62810-B2DF-833C-1E25-9BA0DDBED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29" b="37036"/>
          <a:stretch/>
        </p:blipFill>
        <p:spPr bwMode="auto">
          <a:xfrm>
            <a:off x="2926200" y="3029150"/>
            <a:ext cx="6175290" cy="371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91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805" y="117733"/>
            <a:ext cx="11368392" cy="1993169"/>
          </a:xfrm>
        </p:spPr>
        <p:txBody>
          <a:bodyPr>
            <a:normAutofit/>
          </a:bodyPr>
          <a:lstStyle/>
          <a:p>
            <a:r>
              <a:rPr lang="de-DE" sz="7300" b="1" dirty="0" err="1">
                <a:solidFill>
                  <a:schemeClr val="bg1"/>
                </a:solidFill>
                <a:latin typeface="Quicksand"/>
              </a:rPr>
              <a:t>food</a:t>
            </a:r>
            <a:r>
              <a:rPr lang="de-DE" sz="7300" b="1" dirty="0">
                <a:solidFill>
                  <a:schemeClr val="bg1"/>
                </a:solidFill>
                <a:latin typeface="Quicksand"/>
              </a:rPr>
              <a:t> </a:t>
            </a:r>
            <a:r>
              <a:rPr lang="de-DE" sz="7300" b="1" dirty="0" err="1">
                <a:solidFill>
                  <a:schemeClr val="bg1"/>
                </a:solidFill>
                <a:latin typeface="Quicksand"/>
              </a:rPr>
              <a:t>for</a:t>
            </a:r>
            <a:r>
              <a:rPr lang="de-DE" sz="7300" b="1" dirty="0">
                <a:solidFill>
                  <a:schemeClr val="bg1"/>
                </a:solidFill>
                <a:latin typeface="Quicksand"/>
              </a:rPr>
              <a:t> </a:t>
            </a:r>
            <a:r>
              <a:rPr lang="de-DE" sz="7300" b="1" dirty="0" err="1">
                <a:solidFill>
                  <a:schemeClr val="bg1"/>
                </a:solidFill>
                <a:latin typeface="Quicksand"/>
              </a:rPr>
              <a:t>thought</a:t>
            </a:r>
            <a:r>
              <a:rPr lang="de-DE" sz="7300" b="1" dirty="0">
                <a:solidFill>
                  <a:schemeClr val="bg1"/>
                </a:solidFill>
                <a:latin typeface="Quicksand"/>
              </a:rPr>
              <a:t>: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7D24A958-30D5-8E74-2042-73D9D2164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939" y="1235413"/>
            <a:ext cx="11371257" cy="187743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think about the advantages and disadvantages </a:t>
            </a:r>
          </a:p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of the free availability </a:t>
            </a:r>
          </a:p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of </a:t>
            </a:r>
            <a:r>
              <a:rPr lang="de-DE" sz="32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worldwide</a:t>
            </a:r>
            <a:r>
              <a:rPr lang="de-DE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daily updated satellite images</a:t>
            </a:r>
            <a:endParaRPr lang="de-DE" sz="3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91755B-BECC-5F5F-D7AC-925A8C489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80" y="3237820"/>
            <a:ext cx="4018980" cy="3707728"/>
          </a:xfrm>
          <a:prstGeom prst="rect">
            <a:avLst/>
          </a:prstGeom>
        </p:spPr>
      </p:pic>
      <p:sp>
        <p:nvSpPr>
          <p:cNvPr id="16" name="Untertitel 11">
            <a:extLst>
              <a:ext uri="{FF2B5EF4-FFF2-40B4-BE49-F238E27FC236}">
                <a16:creationId xmlns:a16="http://schemas.microsoft.com/office/drawing/2014/main" id="{E7B1F15C-D547-A78B-AF94-79AEDB5DC079}"/>
              </a:ext>
            </a:extLst>
          </p:cNvPr>
          <p:cNvSpPr txBox="1">
            <a:spLocks/>
          </p:cNvSpPr>
          <p:nvPr/>
        </p:nvSpPr>
        <p:spPr>
          <a:xfrm>
            <a:off x="408939" y="3929974"/>
            <a:ext cx="11371257" cy="1877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What could be the criteria </a:t>
            </a:r>
          </a:p>
          <a:p>
            <a:r>
              <a:rPr lang="en-US" sz="32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for restricting the data?</a:t>
            </a:r>
            <a:endParaRPr lang="de-DE" sz="32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7381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7733"/>
            <a:ext cx="12027130" cy="1421477"/>
          </a:xfrm>
        </p:spPr>
        <p:txBody>
          <a:bodyPr>
            <a:normAutofit fontScale="90000"/>
          </a:bodyPr>
          <a:lstStyle/>
          <a:p>
            <a:pPr algn="l"/>
            <a:r>
              <a:rPr lang="de-DE" sz="6700" b="1" dirty="0" err="1">
                <a:solidFill>
                  <a:schemeClr val="bg1"/>
                </a:solidFill>
                <a:latin typeface="Quicksand"/>
              </a:rPr>
              <a:t>Process</a:t>
            </a:r>
            <a:r>
              <a:rPr lang="de-DE" sz="6700" b="1" dirty="0">
                <a:solidFill>
                  <a:schemeClr val="bg1"/>
                </a:solidFill>
                <a:latin typeface="Quicksand"/>
              </a:rPr>
              <a:t>: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pic>
        <p:nvPicPr>
          <p:cNvPr id="4" name="Grafik 3" descr="Ein Bild, das Satellit, Transport, Solarzelle enthält.&#10;&#10;Automatisch generierte Beschreibung">
            <a:extLst>
              <a:ext uri="{FF2B5EF4-FFF2-40B4-BE49-F238E27FC236}">
                <a16:creationId xmlns:a16="http://schemas.microsoft.com/office/drawing/2014/main" id="{DDFC32C3-5074-9C3A-84FC-D4A5D253D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45" y="643810"/>
            <a:ext cx="1165591" cy="795817"/>
          </a:xfrm>
          <a:prstGeom prst="rect">
            <a:avLst/>
          </a:prstGeom>
        </p:spPr>
      </p:pic>
      <p:pic>
        <p:nvPicPr>
          <p:cNvPr id="6" name="Grafik 5" descr="Ein Bild, das Satellit, Transport, Solarzelle enthält.&#10;&#10;Automatisch generierte Beschreibung">
            <a:extLst>
              <a:ext uri="{FF2B5EF4-FFF2-40B4-BE49-F238E27FC236}">
                <a16:creationId xmlns:a16="http://schemas.microsoft.com/office/drawing/2014/main" id="{836ED429-B09D-DCB6-CFF4-D2047280B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44" y="2855250"/>
            <a:ext cx="1165591" cy="7958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7928B6A-D2AF-F939-B787-7A8882049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75" y="1413477"/>
            <a:ext cx="1407989" cy="6519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28047A-1C5E-3792-E10D-591A5300E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306" y="3604797"/>
            <a:ext cx="1407989" cy="651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E7B539-D393-DCEA-2E8B-5842F14D4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833" y="4340711"/>
            <a:ext cx="1407989" cy="6519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DB2551F-7CE2-0A22-05E0-77CB3D3D8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46" y="5077138"/>
            <a:ext cx="1407989" cy="651936"/>
          </a:xfrm>
          <a:prstGeom prst="rect">
            <a:avLst/>
          </a:prstGeom>
        </p:spPr>
      </p:pic>
      <p:pic>
        <p:nvPicPr>
          <p:cNvPr id="11" name="Grafik 10" descr="Ein Bild, das Person, Militär, stehend, Militäruniform enthält.&#10;&#10;Automatisch generierte Beschreibung">
            <a:extLst>
              <a:ext uri="{FF2B5EF4-FFF2-40B4-BE49-F238E27FC236}">
                <a16:creationId xmlns:a16="http://schemas.microsoft.com/office/drawing/2014/main" id="{32BDC35B-4785-5515-827B-38135C125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882" y="5444523"/>
            <a:ext cx="2190252" cy="1531209"/>
          </a:xfrm>
          <a:prstGeom prst="rect">
            <a:avLst/>
          </a:prstGeom>
        </p:spPr>
      </p:pic>
      <p:pic>
        <p:nvPicPr>
          <p:cNvPr id="13" name="Grafik 12" descr="Ein Bild, das Im Haus, Schwarz, weiß, Dunkel enthält.&#10;&#10;Automatisch generierte Beschreibung">
            <a:extLst>
              <a:ext uri="{FF2B5EF4-FFF2-40B4-BE49-F238E27FC236}">
                <a16:creationId xmlns:a16="http://schemas.microsoft.com/office/drawing/2014/main" id="{C4C717B8-4C44-4C50-3461-599360DB7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80" y="2149265"/>
            <a:ext cx="973298" cy="84414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67E9D27C-529B-2CC6-2124-640EEEDE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870" y="727788"/>
            <a:ext cx="10989423" cy="5830954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buy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current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satellite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data</a:t>
            </a:r>
            <a:endParaRPr lang="de-DE" sz="44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use CNN to create footprints of houses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hurricane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takes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place</a:t>
            </a:r>
            <a:endParaRPr lang="de-DE" sz="44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buy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current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satellite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data</a:t>
            </a:r>
            <a:endParaRPr lang="de-DE" sz="44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use CNN to create footprints of houses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Compare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old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and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new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footprints with CNN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classify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building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damage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with</a:t>
            </a:r>
            <a:r>
              <a:rPr lang="de-DE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CNN</a:t>
            </a:r>
            <a:endParaRPr lang="en-US" sz="44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Sharing the information with the rescuers</a:t>
            </a:r>
          </a:p>
        </p:txBody>
      </p:sp>
    </p:spTree>
    <p:extLst>
      <p:ext uri="{BB962C8B-B14F-4D97-AF65-F5344CB8AC3E}">
        <p14:creationId xmlns:p14="http://schemas.microsoft.com/office/powerpoint/2010/main" val="3685656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694" y="117733"/>
            <a:ext cx="11769435" cy="2168267"/>
          </a:xfrm>
        </p:spPr>
        <p:txBody>
          <a:bodyPr>
            <a:noAutofit/>
          </a:bodyPr>
          <a:lstStyle/>
          <a:p>
            <a:pPr algn="l"/>
            <a:r>
              <a:rPr lang="de-DE" sz="4400" b="1" dirty="0">
                <a:solidFill>
                  <a:schemeClr val="bg1"/>
                </a:solidFill>
                <a:latin typeface="Quicksand"/>
              </a:rPr>
              <a:t>Index Hurricane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</a:rPr>
              <a:t>Intensity</a:t>
            </a:r>
            <a:r>
              <a:rPr lang="de-DE" sz="4400" b="1" dirty="0">
                <a:solidFill>
                  <a:schemeClr val="bg1"/>
                </a:solidFill>
                <a:latin typeface="Quicksand"/>
              </a:rPr>
              <a:t> (</a:t>
            </a:r>
            <a:r>
              <a:rPr lang="de-DE" sz="4400" b="1" dirty="0" err="1">
                <a:solidFill>
                  <a:schemeClr val="bg1"/>
                </a:solidFill>
                <a:latin typeface="Quicksand"/>
              </a:rPr>
              <a:t>red</a:t>
            </a:r>
            <a:r>
              <a:rPr lang="de-DE" sz="4400" b="1" dirty="0">
                <a:solidFill>
                  <a:schemeClr val="bg1"/>
                </a:solidFill>
                <a:latin typeface="Quicksand"/>
              </a:rPr>
              <a:t>) and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</a:rPr>
              <a:t>Sea</a:t>
            </a:r>
            <a:r>
              <a:rPr lang="de-DE" sz="4400" b="1" dirty="0">
                <a:solidFill>
                  <a:schemeClr val="bg1"/>
                </a:solidFill>
                <a:latin typeface="Quicksand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</a:rPr>
              <a:t>surface</a:t>
            </a:r>
            <a:r>
              <a:rPr lang="de-DE" sz="4400" b="1" dirty="0">
                <a:solidFill>
                  <a:schemeClr val="bg1"/>
                </a:solidFill>
                <a:latin typeface="Quicksand"/>
              </a:rPr>
              <a:t> </a:t>
            </a:r>
            <a:r>
              <a:rPr lang="de-DE" sz="4400" b="1" dirty="0" err="1">
                <a:solidFill>
                  <a:schemeClr val="bg1"/>
                </a:solidFill>
                <a:latin typeface="Quicksand"/>
              </a:rPr>
              <a:t>temperature</a:t>
            </a:r>
            <a:r>
              <a:rPr lang="de-DE" sz="4400" b="1" dirty="0">
                <a:solidFill>
                  <a:schemeClr val="bg1"/>
                </a:solidFill>
                <a:latin typeface="Quicksand"/>
              </a:rPr>
              <a:t> (</a:t>
            </a:r>
            <a:r>
              <a:rPr lang="de-DE" sz="4400" b="1" dirty="0" err="1">
                <a:solidFill>
                  <a:schemeClr val="bg1"/>
                </a:solidFill>
                <a:latin typeface="Quicksand"/>
              </a:rPr>
              <a:t>blue</a:t>
            </a:r>
            <a:r>
              <a:rPr lang="de-DE" sz="4400" b="1" dirty="0">
                <a:solidFill>
                  <a:schemeClr val="bg1"/>
                </a:solidFill>
                <a:latin typeface="Quicksand"/>
              </a:rPr>
              <a:t>) 1930-2004:</a:t>
            </a:r>
            <a:br>
              <a:rPr lang="en-US" sz="4400" b="1" dirty="0">
                <a:solidFill>
                  <a:schemeClr val="bg1"/>
                </a:solidFill>
                <a:latin typeface="Quicksand"/>
              </a:rPr>
            </a:br>
            <a:endParaRPr lang="de-DE" sz="4400" b="1" dirty="0">
              <a:solidFill>
                <a:schemeClr val="bg1"/>
              </a:solidFill>
              <a:latin typeface="Quicksand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78B5AFE-A174-C1FB-D91C-7F68FD2FA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345" y="1786156"/>
            <a:ext cx="6744441" cy="438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11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our Black Screen Is Worthless If You Don't Vote">
            <a:extLst>
              <a:ext uri="{FF2B5EF4-FFF2-40B4-BE49-F238E27FC236}">
                <a16:creationId xmlns:a16="http://schemas.microsoft.com/office/drawing/2014/main" id="{36FED9A9-65FF-1E7D-42B4-8ACD645C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12"/>
            <a:ext cx="12189133" cy="685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33" y="1725101"/>
            <a:ext cx="11862262" cy="340618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New machine learning model </a:t>
            </a:r>
            <a:br>
              <a:rPr lang="en-US" b="1" i="0" dirty="0">
                <a:solidFill>
                  <a:schemeClr val="bg1"/>
                </a:solidFill>
                <a:effectLst/>
                <a:latin typeface="Quicksand"/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can provide more accurate assessments of hurricane damage for responders</a:t>
            </a:r>
            <a:br>
              <a:rPr lang="en-US" b="1" i="0" dirty="0">
                <a:solidFill>
                  <a:schemeClr val="bg1"/>
                </a:solidFill>
                <a:effectLst/>
                <a:latin typeface="Quicksand"/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E9D27C-529B-2CC6-2124-640EEEDE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270" y="4466140"/>
            <a:ext cx="10116589" cy="1429787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Article by Jeff </a:t>
            </a:r>
            <a:r>
              <a:rPr lang="en-US" sz="2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Grabmeier</a:t>
            </a:r>
            <a:r>
              <a:rPr lang="en-US" sz="2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from the Ohio State University on techxplore.com</a:t>
            </a:r>
            <a:endParaRPr lang="de-DE" sz="26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98A62250-8E38-D61F-E2B5-AD8EE8D3F3D5}"/>
              </a:ext>
            </a:extLst>
          </p:cNvPr>
          <p:cNvSpPr txBox="1">
            <a:spLocks/>
          </p:cNvSpPr>
          <p:nvPr/>
        </p:nvSpPr>
        <p:spPr>
          <a:xfrm>
            <a:off x="1036269" y="1705844"/>
            <a:ext cx="10116589" cy="4371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Article review:</a:t>
            </a:r>
            <a:endParaRPr lang="de-DE" sz="28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8944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our Black Screen Is Worthless If You Don't Vote">
            <a:extLst>
              <a:ext uri="{FF2B5EF4-FFF2-40B4-BE49-F238E27FC236}">
                <a16:creationId xmlns:a16="http://schemas.microsoft.com/office/drawing/2014/main" id="{36FED9A9-65FF-1E7D-42B4-8ACD645C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12"/>
            <a:ext cx="12189133" cy="685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33" y="1725101"/>
            <a:ext cx="11862262" cy="340618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Quicksand"/>
              </a:rPr>
              <a:t>The National Oceanic and Atmospheric Administration estimated the total damage to the U.S. economy from Hurricane Michael to equal $25 billion. Of that amount, $18.4 billion worth of damage occurred in Florida.</a:t>
            </a:r>
            <a:br>
              <a:rPr lang="en-US" sz="8000" b="1" i="0" dirty="0">
                <a:solidFill>
                  <a:schemeClr val="bg1"/>
                </a:solidFill>
                <a:effectLst/>
                <a:latin typeface="Quicksand"/>
              </a:rPr>
            </a:br>
            <a:endParaRPr lang="de-DE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49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What is the article about?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783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Quicksand"/>
              </a:rPr>
              <a:t>What is the article about?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7E9D27C-529B-2CC6-2124-640EEEDE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704" y="1446416"/>
            <a:ext cx="10116589" cy="511232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advantage of better prediction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data</a:t>
            </a:r>
            <a:r>
              <a:rPr lang="de-DE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source</a:t>
            </a:r>
            <a:endParaRPr lang="en-US" sz="36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model</a:t>
            </a:r>
            <a:endParaRPr lang="en-US" sz="36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classification</a:t>
            </a:r>
            <a:r>
              <a:rPr lang="de-DE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of</a:t>
            </a:r>
            <a:r>
              <a:rPr lang="de-DE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damage</a:t>
            </a:r>
            <a:endParaRPr lang="de-DE" sz="36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overall</a:t>
            </a:r>
            <a:r>
              <a:rPr lang="de-DE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damage</a:t>
            </a:r>
            <a:r>
              <a:rPr lang="de-DE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assessment</a:t>
            </a:r>
            <a:endParaRPr lang="de-DE" sz="36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research</a:t>
            </a:r>
            <a:r>
              <a:rPr lang="de-DE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study</a:t>
            </a:r>
            <a:r>
              <a:rPr lang="de-DE" sz="36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 </a:t>
            </a:r>
            <a:r>
              <a:rPr lang="de-DE" sz="3600" b="1" dirty="0" err="1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area</a:t>
            </a:r>
            <a:endParaRPr lang="de-DE" sz="3600" b="1" dirty="0">
              <a:solidFill>
                <a:schemeClr val="bg1"/>
              </a:solidFill>
              <a:latin typeface="Quicksan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9111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856211"/>
            <a:ext cx="11337174" cy="1255222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advantage of better prediction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4847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856211"/>
            <a:ext cx="11337174" cy="1255222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advantage of better prediction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pic>
        <p:nvPicPr>
          <p:cNvPr id="4098" name="Picture 2" descr="Before and after photos over Hurricane Ian's path show destruction - The  Washington Post">
            <a:extLst>
              <a:ext uri="{FF2B5EF4-FFF2-40B4-BE49-F238E27FC236}">
                <a16:creationId xmlns:a16="http://schemas.microsoft.com/office/drawing/2014/main" id="{1BDE214C-2C69-7377-67C2-A3A5F2829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509" y="1483822"/>
            <a:ext cx="6637435" cy="442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Person, Militär, stehend, Militäruniform enthält.&#10;&#10;Automatisch generierte Beschreibung">
            <a:extLst>
              <a:ext uri="{FF2B5EF4-FFF2-40B4-BE49-F238E27FC236}">
                <a16:creationId xmlns:a16="http://schemas.microsoft.com/office/drawing/2014/main" id="{4D487679-4043-D81C-2033-7A8576491B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" y="2967644"/>
            <a:ext cx="6167780" cy="43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37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data for predictions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0362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data for predictions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pic>
        <p:nvPicPr>
          <p:cNvPr id="5" name="Grafik 4" descr="Ein Bild, das Satellit, Transport, Solarzelle enthält.&#10;&#10;Automatisch generierte Beschreibung">
            <a:extLst>
              <a:ext uri="{FF2B5EF4-FFF2-40B4-BE49-F238E27FC236}">
                <a16:creationId xmlns:a16="http://schemas.microsoft.com/office/drawing/2014/main" id="{73AFD4F2-3D07-74E9-BEC5-945C1E9B33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32" y="1520199"/>
            <a:ext cx="5211995" cy="35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32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our Black Screen Is Worthless If You Don't Vote">
            <a:extLst>
              <a:ext uri="{FF2B5EF4-FFF2-40B4-BE49-F238E27FC236}">
                <a16:creationId xmlns:a16="http://schemas.microsoft.com/office/drawing/2014/main" id="{D5685A2E-B14D-8E3A-A8A8-B0857378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614"/>
            <a:ext cx="12189136" cy="68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rrikan Saison Ausblick 2022 | AGCS">
            <a:extLst>
              <a:ext uri="{FF2B5EF4-FFF2-40B4-BE49-F238E27FC236}">
                <a16:creationId xmlns:a16="http://schemas.microsoft.com/office/drawing/2014/main" id="{57F85953-D083-086C-3557-E9EBC506D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6236E4-9C52-BF41-5762-B2AA3A907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56" y="689956"/>
            <a:ext cx="11337174" cy="1421477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>
                <a:solidFill>
                  <a:schemeClr val="bg1"/>
                </a:solidFill>
                <a:latin typeface="Quicksand"/>
                <a:ea typeface="+mj-ea"/>
                <a:cs typeface="+mj-cs"/>
              </a:rPr>
              <a:t>convolutional neural network (CNN)</a:t>
            </a:r>
            <a:br>
              <a:rPr lang="en-US" b="1" i="0" dirty="0">
                <a:solidFill>
                  <a:srgbClr val="212438"/>
                </a:solidFill>
                <a:effectLst/>
                <a:latin typeface="Quicksand"/>
              </a:rPr>
            </a:b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7E32C5-5C8E-A6C4-6E9B-33E284186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84" y="1400694"/>
            <a:ext cx="8155431" cy="377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3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839</Words>
  <Application>Microsoft Office PowerPoint</Application>
  <PresentationFormat>Breitbild</PresentationFormat>
  <Paragraphs>160</Paragraphs>
  <Slides>28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Quicksand</vt:lpstr>
      <vt:lpstr>Roboto</vt:lpstr>
      <vt:lpstr>Office</vt:lpstr>
      <vt:lpstr>PowerPoint-Präsentation</vt:lpstr>
      <vt:lpstr>PowerPoint-Präsentation</vt:lpstr>
      <vt:lpstr>What is the article about? </vt:lpstr>
      <vt:lpstr>What is the article about? </vt:lpstr>
      <vt:lpstr>advantage of better prediction </vt:lpstr>
      <vt:lpstr>advantage of better prediction </vt:lpstr>
      <vt:lpstr>data for predictions </vt:lpstr>
      <vt:lpstr>data for predictions </vt:lpstr>
      <vt:lpstr>convolutional neural network (CNN) </vt:lpstr>
      <vt:lpstr>convolutional neural network (CNN) </vt:lpstr>
      <vt:lpstr>convolutional neural network (CNN) </vt:lpstr>
      <vt:lpstr>classification of damage </vt:lpstr>
      <vt:lpstr>classification of damage </vt:lpstr>
      <vt:lpstr>overall damage assessment </vt:lpstr>
      <vt:lpstr>research study area </vt:lpstr>
      <vt:lpstr>research study area </vt:lpstr>
      <vt:lpstr>research study area </vt:lpstr>
      <vt:lpstr>Summary </vt:lpstr>
      <vt:lpstr>Summary </vt:lpstr>
      <vt:lpstr>Summary </vt:lpstr>
      <vt:lpstr>PowerPoint-Präsentation</vt:lpstr>
      <vt:lpstr>food for thought: </vt:lpstr>
      <vt:lpstr>food for thought: </vt:lpstr>
      <vt:lpstr>food for thought: </vt:lpstr>
      <vt:lpstr>Process: </vt:lpstr>
      <vt:lpstr>Index Hurricane Intensity (red) and Sea surface temperature (blue) 1930-2004: </vt:lpstr>
      <vt:lpstr>New machine learning model  can provide more accurate assessments of hurricane damage for responders </vt:lpstr>
      <vt:lpstr>The National Oceanic and Atmospheric Administration estimated the total damage to the U.S. economy from Hurricane Michael to equal $25 billion. Of that amount, $18.4 billion worth of damage occurred in Florida.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Borrmann</dc:creator>
  <cp:lastModifiedBy>Benjamin Borrmann</cp:lastModifiedBy>
  <cp:revision>5</cp:revision>
  <dcterms:created xsi:type="dcterms:W3CDTF">2023-04-05T13:45:50Z</dcterms:created>
  <dcterms:modified xsi:type="dcterms:W3CDTF">2023-04-18T12:41:49Z</dcterms:modified>
</cp:coreProperties>
</file>